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6" r:id="rId7"/>
    <p:sldId id="268" r:id="rId8"/>
    <p:sldId id="269" r:id="rId9"/>
    <p:sldId id="262" r:id="rId10"/>
    <p:sldId id="273" r:id="rId11"/>
    <p:sldId id="274" r:id="rId12"/>
    <p:sldId id="27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6" d="100"/>
          <a:sy n="56" d="100"/>
        </p:scale>
        <p:origin x="239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8F59E-577A-4060-830D-7F64D6838DA8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DFB8B-805B-4605-9A31-BD3F6AC3A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90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F219-7D1E-4E87-98C0-720F58B5DB4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5"/>
          </p:nvPr>
        </p:nvSpPr>
        <p:spPr>
          <a:xfrm>
            <a:off x="5943600" y="8477092"/>
            <a:ext cx="9144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fld id="{03CB61FA-734B-45FE-B47F-CC5FCD402A9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70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EA20-4CD0-4FD5-8C72-C129A8979E06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13BD-8CCA-4B93-A43C-DBA3CAE5C1B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DED-05D8-43B4-B2CD-F7D259FB146E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D656-A3A7-42A9-A2A5-287509EB40AE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393C-FCA4-4022-8C61-148BDEF70A9E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8067-8353-4ECC-9828-28C9720B31A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B71-65FD-4DBB-A5C2-711FE74EC028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6EB9-A5CF-4DCD-B978-80F2954F9D6F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71B5-E0F3-443B-B208-8EC6BE9508E5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6751" y="6162343"/>
            <a:ext cx="1281469" cy="48828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DAEA-1EBC-49A1-8B8E-7D952B4F7565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9AE7-D886-41D4-B917-96712FFB5F5A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E7C6-5E9F-480A-B45D-59808C91A5D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5378-E66C-4FD4-929F-79857C954C4B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4DA-056C-4039-BC83-4BD7CD91A64F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F112-1B92-4065-8195-8CE3F8114829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4D87-F058-4CB3-BB39-1D40071E99AB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BC8F-5B54-4C1B-B4F3-57F0C85143DA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session_initiation_protocol/session_initiation_protocol_network_element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ip:0912345678@sip.ncnu.net" TargetMode="External"/><Relationship Id="rId2" Type="http://schemas.openxmlformats.org/officeDocument/2006/relationships/hyperlink" Target="sip:user@h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ip:test@sip.linphone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753093" y="2315757"/>
            <a:ext cx="12249676" cy="1646302"/>
          </a:xfrm>
        </p:spPr>
        <p:txBody>
          <a:bodyPr/>
          <a:lstStyle/>
          <a:p>
            <a:pPr algn="ctr"/>
            <a:r>
              <a:rPr lang="en-GB" b="1" dirty="0" smtClean="0"/>
              <a:t>The Session Initiation Protocol</a:t>
            </a:r>
            <a:br>
              <a:rPr lang="en-GB" b="1" dirty="0" smtClean="0"/>
            </a:br>
            <a:r>
              <a:rPr lang="en-GB" b="1" dirty="0" smtClean="0"/>
              <a:t>(SIP)</a:t>
            </a:r>
            <a:endParaRPr lang="en-GB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6146" y="4903090"/>
            <a:ext cx="7766936" cy="1096899"/>
          </a:xfrm>
        </p:spPr>
        <p:txBody>
          <a:bodyPr/>
          <a:lstStyle/>
          <a:p>
            <a:pPr algn="ctr"/>
            <a:r>
              <a:rPr lang="en-US" altLang="zh-TW" dirty="0" smtClean="0"/>
              <a:t>107214005 </a:t>
            </a:r>
            <a:r>
              <a:rPr lang="zh-TW" altLang="en-US" dirty="0" smtClean="0"/>
              <a:t>田蕙瑜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01925" y="97917"/>
            <a:ext cx="1014881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Redirect and Proxy Servers </a:t>
            </a:r>
            <a:br>
              <a:rPr lang="en-US" sz="4800" b="1" dirty="0" smtClean="0"/>
            </a:br>
            <a:r>
              <a:rPr lang="en-US" sz="4800" b="1" dirty="0" smtClean="0"/>
              <a:t>– Redirect server</a:t>
            </a:r>
            <a:br>
              <a:rPr lang="en-US" sz="4800" b="1" dirty="0" smtClean="0"/>
            </a:br>
            <a:endParaRPr lang="en-GB" sz="4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8" y="1675517"/>
            <a:ext cx="9495680" cy="13780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2" y="3053558"/>
            <a:ext cx="8243259" cy="36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01925" y="97917"/>
            <a:ext cx="1014881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Redirect and Proxy Servers </a:t>
            </a:r>
            <a:br>
              <a:rPr lang="en-US" sz="4800" b="1" dirty="0" smtClean="0"/>
            </a:br>
            <a:r>
              <a:rPr lang="en-US" sz="4800" b="1" dirty="0" smtClean="0"/>
              <a:t>– Proxy server</a:t>
            </a:r>
            <a:br>
              <a:rPr lang="en-US" sz="4800" b="1" dirty="0" smtClean="0"/>
            </a:br>
            <a:endParaRPr lang="en-GB" sz="4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86" y="1838390"/>
            <a:ext cx="8185788" cy="47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5" y="1688834"/>
            <a:ext cx="8514271" cy="51691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71403"/>
          <a:stretch/>
        </p:blipFill>
        <p:spPr>
          <a:xfrm>
            <a:off x="942056" y="323949"/>
            <a:ext cx="8185788" cy="13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64135"/>
            <a:ext cx="10663328" cy="697926"/>
          </a:xfrm>
        </p:spPr>
        <p:txBody>
          <a:bodyPr>
            <a:noAutofit/>
          </a:bodyPr>
          <a:lstStyle/>
          <a:p>
            <a:r>
              <a:rPr lang="en-GB" sz="3600" dirty="0" smtClean="0"/>
              <a:t> There are SIP packages during the call. </a:t>
            </a:r>
            <a:endParaRPr lang="en-GB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910531" y="235231"/>
            <a:ext cx="1281469" cy="4882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687844" y="85097"/>
            <a:ext cx="8596668" cy="7508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Example</a:t>
            </a:r>
            <a:endParaRPr lang="en-GB" sz="4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931"/>
            <a:ext cx="12192000" cy="48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5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Content</a:t>
            </a:r>
            <a:endParaRPr lang="en-GB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/>
              <a:t>SIP </a:t>
            </a:r>
            <a:r>
              <a:rPr lang="en-US" sz="3600" b="1" dirty="0" smtClean="0"/>
              <a:t>Advantages</a:t>
            </a:r>
          </a:p>
          <a:p>
            <a:r>
              <a:rPr lang="en-US" sz="3600" b="1" dirty="0" smtClean="0"/>
              <a:t> How </a:t>
            </a:r>
            <a:r>
              <a:rPr lang="en-US" sz="3600" b="1" dirty="0"/>
              <a:t>SIP works</a:t>
            </a:r>
            <a:r>
              <a:rPr lang="en-US" sz="3600" b="1" dirty="0" smtClean="0"/>
              <a:t>?</a:t>
            </a:r>
          </a:p>
          <a:p>
            <a:r>
              <a:rPr lang="en-US" sz="3600" b="1" dirty="0" smtClean="0"/>
              <a:t> Redirect </a:t>
            </a:r>
            <a:r>
              <a:rPr lang="en-US" sz="3600" b="1" dirty="0"/>
              <a:t>and Proxy </a:t>
            </a:r>
            <a:r>
              <a:rPr lang="en-US" sz="3600" b="1" dirty="0" smtClean="0"/>
              <a:t>Servers</a:t>
            </a:r>
          </a:p>
          <a:p>
            <a:r>
              <a:rPr lang="en-US" sz="3600" b="1" dirty="0"/>
              <a:t> Example</a:t>
            </a:r>
            <a:endParaRPr lang="en-US" sz="3600" b="1" dirty="0" smtClean="0"/>
          </a:p>
          <a:p>
            <a:endParaRPr lang="en-GB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9893" y="608898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4800" smtClean="0"/>
              <a:pPr/>
              <a:t>2</a:t>
            </a:fld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341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07675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SIP Advantages</a:t>
            </a:r>
            <a:endParaRPr lang="en-GB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002" y="1471993"/>
            <a:ext cx="10276203" cy="3880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3600" dirty="0" smtClean="0"/>
              <a:t>Flexibility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 Doesn’t care what type of media is to be exchanged</a:t>
            </a:r>
          </a:p>
          <a:p>
            <a:pPr lvl="1"/>
            <a:r>
              <a:rPr lang="en-US" sz="2800" dirty="0" smtClean="0"/>
              <a:t> Can be carried over different transport protocols</a:t>
            </a:r>
          </a:p>
          <a:p>
            <a:pPr lvl="1"/>
            <a:r>
              <a:rPr lang="en-US" sz="2800" dirty="0" smtClean="0"/>
              <a:t> Enable custom services and features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4800" smtClean="0"/>
              <a:pPr/>
              <a:t>3</a:t>
            </a:fld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821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4808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How SIP works? - Architecture</a:t>
            </a:r>
            <a:endParaRPr lang="en-GB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68883"/>
            <a:ext cx="8596668" cy="3880773"/>
          </a:xfrm>
        </p:spPr>
        <p:txBody>
          <a:bodyPr>
            <a:normAutofit/>
          </a:bodyPr>
          <a:lstStyle/>
          <a:p>
            <a:r>
              <a:rPr lang="en-US" sz="4400" dirty="0"/>
              <a:t> </a:t>
            </a:r>
            <a:r>
              <a:rPr lang="en-US" sz="4000" dirty="0" smtClean="0"/>
              <a:t>User Agent(UA</a:t>
            </a:r>
            <a:r>
              <a:rPr lang="en-US" sz="4000" dirty="0"/>
              <a:t>)</a:t>
            </a:r>
            <a:endParaRPr lang="en-US" sz="4000" dirty="0" smtClean="0"/>
          </a:p>
          <a:p>
            <a:r>
              <a:rPr lang="en-US" sz="4000" dirty="0" smtClean="0"/>
              <a:t> Proxy Server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Redirect Server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Registrar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(Location Server)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727107" y="6089685"/>
            <a:ext cx="1281469" cy="488287"/>
          </a:xfrm>
        </p:spPr>
        <p:txBody>
          <a:bodyPr/>
          <a:lstStyle/>
          <a:p>
            <a:fld id="{D57F1E4F-1CFF-5643-939E-217C01CDF565}" type="slidenum">
              <a:rPr lang="en-US" sz="4800" smtClean="0">
                <a:solidFill>
                  <a:schemeClr val="bg1"/>
                </a:solidFill>
              </a:rPr>
              <a:pPr/>
              <a:t>4</a:t>
            </a:fld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883" y="2415395"/>
            <a:ext cx="5907320" cy="375144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7334" y="6393306"/>
            <a:ext cx="429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Picture: </a:t>
            </a:r>
            <a:r>
              <a:rPr lang="en-US" dirty="0" smtClean="0">
                <a:hlinkClick r:id="rId3"/>
              </a:rPr>
              <a:t>Tutorials Point</a:t>
            </a:r>
            <a:endParaRPr lang="en-GB" dirty="0" smtClean="0"/>
          </a:p>
        </p:txBody>
      </p:sp>
      <p:sp>
        <p:nvSpPr>
          <p:cNvPr id="9" name="矩形 8"/>
          <p:cNvSpPr/>
          <p:nvPr/>
        </p:nvSpPr>
        <p:spPr>
          <a:xfrm>
            <a:off x="8495607" y="191959"/>
            <a:ext cx="2667262" cy="171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7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878" y="1372692"/>
            <a:ext cx="11777426" cy="462663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000" dirty="0" smtClean="0"/>
              <a:t> </a:t>
            </a:r>
            <a:r>
              <a:rPr lang="en-US" sz="4000" dirty="0"/>
              <a:t>message = ( request-line | status-line )</a:t>
            </a:r>
          </a:p>
          <a:p>
            <a:pPr marL="2743200" lvl="6" indent="0">
              <a:buNone/>
            </a:pPr>
            <a:r>
              <a:rPr lang="en-US" sz="3200" dirty="0"/>
              <a:t>			</a:t>
            </a:r>
            <a:r>
              <a:rPr lang="en-US" altLang="zh-TW" sz="4000" dirty="0" smtClean="0"/>
              <a:t>*</a:t>
            </a:r>
            <a:r>
              <a:rPr lang="en-US" sz="4000" dirty="0" smtClean="0"/>
              <a:t>message headers</a:t>
            </a:r>
            <a:endParaRPr lang="en-US" sz="4000" dirty="0"/>
          </a:p>
          <a:p>
            <a:pPr marL="2743200" lvl="6" indent="0">
              <a:buNone/>
            </a:pPr>
            <a:r>
              <a:rPr lang="en-US" sz="4000" dirty="0"/>
              <a:t>			</a:t>
            </a:r>
            <a:r>
              <a:rPr lang="en-US" altLang="zh-TW" sz="4000" dirty="0" smtClean="0"/>
              <a:t>CR</a:t>
            </a:r>
            <a:r>
              <a:rPr lang="en-US" altLang="zh-TW" sz="4000" dirty="0" smtClean="0"/>
              <a:t>LF</a:t>
            </a:r>
            <a:endParaRPr lang="en-US" sz="4000" dirty="0"/>
          </a:p>
          <a:p>
            <a:pPr marL="2743200" lvl="6" indent="0">
              <a:buNone/>
            </a:pPr>
            <a:r>
              <a:rPr lang="en-US" sz="4000" dirty="0"/>
              <a:t>			[message body]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 Request e.g.  </a:t>
            </a:r>
            <a:r>
              <a:rPr lang="en-GB" sz="4000" dirty="0" smtClean="0"/>
              <a:t>INVITE</a:t>
            </a:r>
            <a:r>
              <a:rPr lang="en-GB" sz="4000" dirty="0"/>
              <a:t>, ACK, </a:t>
            </a:r>
            <a:r>
              <a:rPr lang="en-GB" sz="4000" dirty="0" smtClean="0"/>
              <a:t>BYE, CANCEL, OPTION, REGISTER </a:t>
            </a:r>
            <a:endParaRPr lang="en-GB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Status code(</a:t>
            </a:r>
            <a:r>
              <a:rPr lang="en-US" sz="4000" dirty="0" smtClean="0"/>
              <a:t>r</a:t>
            </a:r>
            <a:r>
              <a:rPr lang="en-US" sz="4000" dirty="0" smtClean="0"/>
              <a:t>esponse) </a:t>
            </a:r>
            <a:r>
              <a:rPr lang="en-US" sz="4000" dirty="0" smtClean="0"/>
              <a:t>e.g.200 OK, 404 NOT FOUND</a:t>
            </a:r>
          </a:p>
          <a:p>
            <a:pPr marL="2743200" lvl="6" indent="0">
              <a:buNone/>
            </a:pPr>
            <a:endParaRPr lang="en-US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5793" y="330830"/>
            <a:ext cx="9941783" cy="85961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How SIP works? – Messaging Syntax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55517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617759" y="497017"/>
            <a:ext cx="1281469" cy="4882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5793" y="330830"/>
            <a:ext cx="9941783" cy="85961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How SIP works? – Messaging Syntax</a:t>
            </a:r>
            <a:endParaRPr lang="en-GB" sz="4800" b="1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084" y="1268450"/>
            <a:ext cx="6334916" cy="5085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t="10233"/>
          <a:stretch/>
        </p:blipFill>
        <p:spPr>
          <a:xfrm>
            <a:off x="0" y="1269392"/>
            <a:ext cx="5938741" cy="50843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15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14733"/>
            <a:ext cx="9885563" cy="462663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 URL: ras://GUI</a:t>
            </a:r>
            <a:r>
              <a:rPr lang="en-US" altLang="zh-TW" sz="4000" dirty="0" smtClean="0"/>
              <a:t>@somedomain</a:t>
            </a:r>
            <a:endParaRPr lang="en-US" sz="4000" dirty="0" smtClean="0"/>
          </a:p>
          <a:p>
            <a:r>
              <a:rPr lang="en-US" sz="4000" dirty="0" smtClean="0"/>
              <a:t>as </a:t>
            </a:r>
            <a:r>
              <a:rPr lang="en-US" sz="4000" dirty="0"/>
              <a:t>known as </a:t>
            </a:r>
          </a:p>
          <a:p>
            <a:pPr marL="0" indent="0">
              <a:buNone/>
            </a:pPr>
            <a:r>
              <a:rPr lang="en-US" sz="4000" dirty="0"/>
              <a:t>	SIP Uniform Resource </a:t>
            </a:r>
            <a:r>
              <a:rPr lang="en-US" sz="4000" dirty="0" smtClean="0"/>
              <a:t>Indicators</a:t>
            </a:r>
            <a:r>
              <a:rPr lang="en-US" altLang="zh-TW" sz="4000" dirty="0" smtClean="0"/>
              <a:t>(URIs)</a:t>
            </a:r>
            <a:endParaRPr lang="en-US" sz="4000" dirty="0" smtClean="0"/>
          </a:p>
          <a:p>
            <a:pPr lvl="1"/>
            <a:r>
              <a:rPr lang="en-US" sz="3800" dirty="0" smtClean="0"/>
              <a:t> </a:t>
            </a:r>
            <a:r>
              <a:rPr lang="en-US" sz="3800" dirty="0" smtClean="0">
                <a:hlinkClick r:id="rId2"/>
              </a:rPr>
              <a:t>sip:user@host</a:t>
            </a:r>
            <a:endParaRPr lang="en-US" sz="3800" dirty="0" smtClean="0"/>
          </a:p>
          <a:p>
            <a:pPr lvl="1"/>
            <a:r>
              <a:rPr lang="en-US" sz="3800" dirty="0"/>
              <a:t> </a:t>
            </a:r>
            <a:r>
              <a:rPr lang="en-US" sz="3800" dirty="0" smtClean="0"/>
              <a:t>e.g. </a:t>
            </a:r>
            <a:r>
              <a:rPr lang="en-US" sz="3800" dirty="0" smtClean="0">
                <a:hlinkClick r:id="rId3"/>
              </a:rPr>
              <a:t>sip:0912345678@sip.ncnu.net</a:t>
            </a:r>
            <a:endParaRPr lang="en-US" sz="3800" dirty="0" smtClean="0"/>
          </a:p>
          <a:p>
            <a:pPr lvl="1"/>
            <a:r>
              <a:rPr lang="en-US" sz="3800" dirty="0"/>
              <a:t> </a:t>
            </a:r>
            <a:r>
              <a:rPr lang="en-US" sz="3800" dirty="0" smtClean="0"/>
              <a:t>e.g. </a:t>
            </a:r>
            <a:r>
              <a:rPr lang="en-US" sz="3800" dirty="0" err="1" smtClean="0">
                <a:hlinkClick r:id="rId4"/>
              </a:rPr>
              <a:t>sip:test@sip.linphone.org</a:t>
            </a:r>
            <a:endParaRPr lang="en-US" sz="3800" dirty="0" smtClean="0"/>
          </a:p>
          <a:p>
            <a:pPr marL="0" indent="0">
              <a:buNone/>
            </a:pPr>
            <a:r>
              <a:rPr lang="en-US" sz="4000" dirty="0" smtClean="0"/>
              <a:t> </a:t>
            </a:r>
            <a:endParaRPr lang="en-US" sz="3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189195" y="6041363"/>
            <a:ext cx="1281469" cy="4882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5793" y="330830"/>
            <a:ext cx="9941783" cy="85961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How SIP works? – Addressing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1759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4973" y="903754"/>
            <a:ext cx="10726390" cy="4626630"/>
          </a:xfrm>
        </p:spPr>
        <p:txBody>
          <a:bodyPr>
            <a:noAutofit/>
          </a:bodyPr>
          <a:lstStyle/>
          <a:p>
            <a:r>
              <a:rPr lang="en-GB" sz="2400" dirty="0"/>
              <a:t>INVITE </a:t>
            </a:r>
            <a:r>
              <a:rPr lang="en-GB" sz="2400" dirty="0" err="1"/>
              <a:t>sip:bob@biloxi.com</a:t>
            </a:r>
            <a:r>
              <a:rPr lang="en-GB" sz="2400" dirty="0"/>
              <a:t> SIP/2.0</a:t>
            </a:r>
          </a:p>
          <a:p>
            <a:r>
              <a:rPr lang="en-GB" sz="2400" dirty="0"/>
              <a:t>Via: SIP/2.0/UDP pc33.atlanta.com;branch=z9hG4bK776asdhds</a:t>
            </a:r>
          </a:p>
          <a:p>
            <a:r>
              <a:rPr lang="en-GB" sz="2400" dirty="0"/>
              <a:t>Max-Forwards: 70</a:t>
            </a:r>
          </a:p>
          <a:p>
            <a:r>
              <a:rPr lang="en-GB" sz="2400" dirty="0"/>
              <a:t>To: Bob &lt;</a:t>
            </a:r>
            <a:r>
              <a:rPr lang="en-GB" sz="2400" dirty="0" err="1"/>
              <a:t>sip:bob@biloxi.com</a:t>
            </a:r>
            <a:r>
              <a:rPr lang="en-GB" sz="2400" dirty="0"/>
              <a:t>&gt;</a:t>
            </a:r>
          </a:p>
          <a:p>
            <a:r>
              <a:rPr lang="en-GB" sz="2400" dirty="0"/>
              <a:t>From: Alice &lt;</a:t>
            </a:r>
            <a:r>
              <a:rPr lang="en-GB" sz="2400" dirty="0" err="1"/>
              <a:t>sip:alice@atlanta.com</a:t>
            </a:r>
            <a:r>
              <a:rPr lang="en-GB" sz="2400" dirty="0"/>
              <a:t>&gt;;tag=1928301774</a:t>
            </a:r>
          </a:p>
          <a:p>
            <a:r>
              <a:rPr lang="en-GB" sz="2400" dirty="0"/>
              <a:t>Call-ID: a84b4c76e66710@pc33.atlanta.com</a:t>
            </a:r>
          </a:p>
          <a:p>
            <a:r>
              <a:rPr lang="en-GB" sz="2400" dirty="0" err="1"/>
              <a:t>CSeq</a:t>
            </a:r>
            <a:r>
              <a:rPr lang="en-GB" sz="2400" dirty="0"/>
              <a:t>: 314159 INVITE</a:t>
            </a:r>
          </a:p>
          <a:p>
            <a:r>
              <a:rPr lang="en-GB" sz="2400" dirty="0"/>
              <a:t>Contact: &lt;sip:alice@pc33.atlanta.com&gt;</a:t>
            </a:r>
          </a:p>
          <a:p>
            <a:r>
              <a:rPr lang="en-GB" sz="2400" dirty="0"/>
              <a:t>Content-Type: application/</a:t>
            </a:r>
            <a:r>
              <a:rPr lang="en-GB" sz="2400" dirty="0" err="1"/>
              <a:t>sdp</a:t>
            </a:r>
            <a:endParaRPr lang="en-GB" sz="2400" dirty="0"/>
          </a:p>
          <a:p>
            <a:r>
              <a:rPr lang="en-GB" sz="2400" dirty="0"/>
              <a:t>Content-Length: 142</a:t>
            </a:r>
          </a:p>
          <a:p>
            <a:endParaRPr lang="en-GB" sz="2400" dirty="0"/>
          </a:p>
          <a:p>
            <a:r>
              <a:rPr lang="en-GB" sz="2400" dirty="0"/>
              <a:t>(Alice's SDP not shown</a:t>
            </a:r>
            <a:r>
              <a:rPr lang="en-GB" sz="2400" dirty="0" smtClean="0"/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04262" y="44139"/>
            <a:ext cx="9941783" cy="85961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How SIP works? – Messaging Syntax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81831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01925" y="97917"/>
            <a:ext cx="1014881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Redirect and Proxy Servers </a:t>
            </a:r>
            <a:br>
              <a:rPr lang="en-US" sz="4800" b="1" dirty="0" smtClean="0"/>
            </a:br>
            <a:r>
              <a:rPr lang="en-US" sz="4800" b="1" dirty="0" smtClean="0"/>
              <a:t>– Redirect server</a:t>
            </a:r>
            <a:br>
              <a:rPr lang="en-US" sz="4800" b="1" dirty="0" smtClean="0"/>
            </a:br>
            <a:endParaRPr lang="en-GB" sz="48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269"/>
            <a:ext cx="5585629" cy="43523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56" y="2894490"/>
            <a:ext cx="5054860" cy="35879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09" y="1668877"/>
            <a:ext cx="5477775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346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1745</TotalTime>
  <Words>283</Words>
  <Application>Microsoft Office PowerPoint</Application>
  <PresentationFormat>寬螢幕</PresentationFormat>
  <Paragraphs>68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The Session Initiation Protocol (SIP)</vt:lpstr>
      <vt:lpstr>Content</vt:lpstr>
      <vt:lpstr>SIP Advantages</vt:lpstr>
      <vt:lpstr>How SIP works? - Architecture</vt:lpstr>
      <vt:lpstr>How SIP works? – Messaging Syntax</vt:lpstr>
      <vt:lpstr>How SIP works? – Messaging Syntax</vt:lpstr>
      <vt:lpstr>How SIP works? – Addressing</vt:lpstr>
      <vt:lpstr>How SIP works? – Messaging Syntax</vt:lpstr>
      <vt:lpstr>Redirect and Proxy Servers  – Redirect server </vt:lpstr>
      <vt:lpstr>Redirect and Proxy Servers  – Redirect server </vt:lpstr>
      <vt:lpstr>Redirect and Proxy Servers  – Proxy server </vt:lpstr>
      <vt:lpstr>PowerPoint 簡報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Session Initiation Protocol (SIP)</dc:title>
  <dc:creator>angela852030@gmail.com</dc:creator>
  <cp:lastModifiedBy>田蕙瑜</cp:lastModifiedBy>
  <cp:revision>34</cp:revision>
  <dcterms:created xsi:type="dcterms:W3CDTF">2020-10-02T17:21:44Z</dcterms:created>
  <dcterms:modified xsi:type="dcterms:W3CDTF">2020-10-06T08:02:41Z</dcterms:modified>
</cp:coreProperties>
</file>